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2"/>
  </p:notesMasterIdLst>
  <p:handoutMasterIdLst>
    <p:handoutMasterId r:id="rId4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88" r:id="rId37"/>
    <p:sldId id="289" r:id="rId38"/>
    <p:sldId id="320" r:id="rId39"/>
    <p:sldId id="274" r:id="rId40"/>
    <p:sldId id="329" r:id="rId4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529" autoAdjust="0"/>
  </p:normalViewPr>
  <p:slideViewPr>
    <p:cSldViewPr snapToGrid="0" snapToObjects="1">
      <p:cViewPr varScale="1">
        <p:scale>
          <a:sx n="87" d="100"/>
          <a:sy n="87" d="100"/>
        </p:scale>
        <p:origin x="437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5" d="100"/>
          <a:sy n="205" d="100"/>
        </p:scale>
        <p:origin x="13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6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univ/Falcon9/blob/main/4.%20SpaceX%20EDA%20using%20SQL.ipynb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univ/Falcon9/blob/main/7.%20Interactive%20Dashboard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Varun Vaidya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nd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December,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9103" y="1380967"/>
            <a:ext cx="11161573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Link:- </a:t>
            </a:r>
            <a:r>
              <a:rPr lang="en-US" sz="2200" u="sng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https://github.com/bluniv/Falcon9/blob/main/3.%20SpaceX%20Data%20Wrangling.ipynb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9BD85-EB9A-91E7-8709-4A395AAB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0" y="2372692"/>
            <a:ext cx="4618120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C2FAD-8E89-427F-DF67-9E37FBA54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09" y="2372692"/>
            <a:ext cx="4902772" cy="3432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F3DF8-CB9E-E317-67BD-086F39BC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10" y="4088915"/>
            <a:ext cx="4892464" cy="22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746" y="1253331"/>
            <a:ext cx="11324492" cy="14242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Link:-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rgbClr val="1C7DDB"/>
                </a:solidFill>
              </a:rPr>
              <a:t>https://github.com/bluniv/Falcon9/blob/main/5.%20SpaceX%20EDA%20DataViz%20using%20Pandas%20and%20Matplotlib.ipynb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D11DE-4FC4-D707-44BD-83818AAD4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40" y="2965140"/>
            <a:ext cx="6102829" cy="3694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33B37-B18B-558E-5CCE-A6452DCD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575" y="2965140"/>
            <a:ext cx="5220799" cy="37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6824" y="1253331"/>
            <a:ext cx="11618352" cy="8919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Link:-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https://github.com/bluniv/Falcon9/blob/main/4.%20SpaceX%20EDA%20using%20SQL.ipynb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F15F2-60FE-6925-A6AE-428C6F47BCB5}"/>
              </a:ext>
            </a:extLst>
          </p:cNvPr>
          <p:cNvSpPr txBox="1"/>
          <p:nvPr/>
        </p:nvSpPr>
        <p:spPr>
          <a:xfrm>
            <a:off x="171336" y="2742347"/>
            <a:ext cx="1005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-apple-system"/>
              </a:rPr>
              <a:t>Insights generated :-</a:t>
            </a:r>
          </a:p>
          <a:p>
            <a:endParaRPr lang="en-US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Displayed the total payload mass carried by boosters launched by NASA (CRS)</a:t>
            </a:r>
          </a:p>
          <a:p>
            <a:endParaRPr lang="en-US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Displayed average payload mass carried by booster version F9 v1.1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Listed the date when the first successful landing outcome in ground pad was achieved.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-apple-system"/>
              </a:rPr>
              <a:t>List the total number of successful and failure mission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9114D-3820-0C2D-1FB5-3E3CFEC69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369" y="5003183"/>
            <a:ext cx="2598645" cy="1585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F0B44-3FB4-B4E1-A2D4-A53BA71A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593" y="4366594"/>
            <a:ext cx="1661344" cy="1273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302C36-535D-3B58-A434-65E2284F0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781" y="3279116"/>
            <a:ext cx="4254219" cy="894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51B058-C6B5-C7CA-5EB3-647915E59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772" y="2148312"/>
            <a:ext cx="3103001" cy="8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2" y="1326005"/>
            <a:ext cx="10515600" cy="13341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u="sng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https://github.com/bluniv/Falcon9/blob/main/6.%20SpaceX%20launch%20sites%20location%20analysis%20with%20FOLIUM%20.ipynb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BACF9-0D4F-249D-85A8-1CBF28A7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7" y="2986567"/>
            <a:ext cx="5785959" cy="2933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F17B5-C17E-776F-59E7-E31FB267B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0" y="2858777"/>
            <a:ext cx="5953113" cy="34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2474" y="1253331"/>
            <a:ext cx="1076549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Link:- </a:t>
            </a:r>
            <a:r>
              <a:rPr lang="en-US" sz="2000" u="sng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https://github.com/bluniv/Falcon9/blob/main/7.%20Interactive%20Dashboard%20with%20Plotly%20Dash.py</a:t>
            </a:r>
            <a:endParaRPr lang="en-US" sz="2000" u="sng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u="sng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u="sng" dirty="0">
              <a:solidFill>
                <a:srgbClr val="1C7DD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B6A83-088F-7AA4-38AB-A4021E7D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54" y="2748654"/>
            <a:ext cx="8664691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163" y="1314877"/>
            <a:ext cx="116623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Link:-</a:t>
            </a:r>
            <a:r>
              <a:rPr lang="en-US" sz="1800" u="sng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https://github.com/bluniv/Falcon9/blob/main/8.%20SpaceX%20Machine%20Learning%20Prediction.ipynb</a:t>
            </a:r>
            <a:endParaRPr lang="en-US" u="sng" dirty="0">
              <a:solidFill>
                <a:srgbClr val="1C7DDB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48861" y="5647504"/>
            <a:ext cx="1241767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and KSC have a success rate of 77% whereas CCAFS has only 60%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928EF-2DCD-A67C-FA68-4E05E3EF7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78" y="1449083"/>
            <a:ext cx="6978656" cy="39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788903"/>
            <a:ext cx="123920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notice that heavier rockets have a good success rate at CCAFS whereas rockets heavier than 10000 kg have not been launched at the VAFS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322D0-313C-D067-861E-E0A34A8B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85" y="1380391"/>
            <a:ext cx="7200922" cy="43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08334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0" i="0" dirty="0">
                <a:effectLst/>
                <a:latin typeface="-apple-system"/>
              </a:rPr>
              <a:t>Orbits ES-L1, GEO, HEO &amp; SSO have the highest success rates at 100%, with SO orbit having the lowest success rate at ~50%.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0" i="0" dirty="0">
                <a:effectLst/>
                <a:latin typeface="-apple-system"/>
              </a:rPr>
              <a:t>Orbit SO has 0% success rate.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DD664-D06B-7564-A6F1-F360E0C64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85" y="1511821"/>
            <a:ext cx="6893432" cy="4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4550" y="5841656"/>
            <a:ext cx="123920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should see that 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82DEC-CECC-899F-689D-29C4A1D2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44" y="1459673"/>
            <a:ext cx="6413426" cy="40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0163" y="2213985"/>
            <a:ext cx="123920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or positive landing rate are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for Po, LEO and ISS.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for GTO we cannot 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distinguish this well as both 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 landing rate and negative 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landing(unsuccessful mission) are 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39587-C4E9-363D-C279-12EAE9932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96" y="1638067"/>
            <a:ext cx="7407303" cy="44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45043" y="6025573"/>
            <a:ext cx="1196125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observe that 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562CB-56AD-C9DC-CF0D-5618C3160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53" y="1378917"/>
            <a:ext cx="8001693" cy="44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BA791-F8C1-6405-3FBC-87C883F5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232" y="1748378"/>
            <a:ext cx="7711140" cy="39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8AED0-2516-6AE9-A3E9-64A8BEF52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466" y="1443816"/>
            <a:ext cx="9106689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83E77-2904-2F1C-8D8A-55951609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1919078"/>
            <a:ext cx="11875490" cy="259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5CE57-3E88-97B7-4B79-01EECB25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1" y="1895331"/>
            <a:ext cx="11986894" cy="2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9EBF0-7685-B98E-F70D-A9310039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30" y="1979520"/>
            <a:ext cx="10252940" cy="31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EEF2A-96EE-5332-07B2-8C01ECA1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452" y="2818451"/>
            <a:ext cx="6100718" cy="32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5902" y="1491518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DA014-1688-5B79-7267-B74EAED7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55" y="2319285"/>
            <a:ext cx="10622643" cy="361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8932" y="6025573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87586"/>
            <a:ext cx="11066389" cy="43998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Methodologies Summary: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chemeClr val="tx1"/>
                </a:solidFill>
                <a:latin typeface="Söhne"/>
              </a:rPr>
              <a:t>       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The project employed a comprehensive set of methodologies, including data collection through SpaceX RESTful API calls and web scraping, data wrangling, exploratory data analysis (EDA) using visualization and SQL queries, interactive visual analytics with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Söhne"/>
              </a:rPr>
              <a:t>Plotly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Dash, and predictive analysis using classification models.</a:t>
            </a:r>
          </a:p>
          <a:p>
            <a:pPr marL="0" indent="0" algn="l">
              <a:buNone/>
            </a:pPr>
            <a:endParaRPr lang="en-US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Results Summary: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      The predictive models, including Support Vector Machines (SVM), Classification Trees, and Logistic Regression, demonstrated promising results in determining the success of Falcon 9 first-stage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263" y="137779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49E60-B90C-F524-752A-024CD814C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58" y="1853642"/>
            <a:ext cx="6427250" cy="45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80967"/>
            <a:ext cx="123920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61C86-4B06-F82D-8C6F-0859E5D8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6" y="2579296"/>
            <a:ext cx="11863613" cy="23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4549" y="1386584"/>
            <a:ext cx="12128305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22EDE-FA6B-955F-9E9A-5DBF1B00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74" y="2199185"/>
            <a:ext cx="3244388" cy="4395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AC7F9-BB04-EB3B-DD00-26D1C90DBA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2"/>
          <a:stretch/>
        </p:blipFill>
        <p:spPr>
          <a:xfrm>
            <a:off x="6506402" y="2695344"/>
            <a:ext cx="4475190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997E5-E9A4-278B-3670-DAE23A0D7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301" y="1810840"/>
            <a:ext cx="4832498" cy="39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2134" y="1333299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38670-4D34-AFC5-5C37-86D6F4462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184" y="1825372"/>
            <a:ext cx="5921253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43170"/>
            <a:ext cx="967525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</a:rPr>
              <a:t>The predictive models, including logistic regression, k-nearest neighbors, decision tree, and support vector machine, consistently achieved an accuracy of 83.3 percent in forecasting the success of Falcon 9 rocket first stage. 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</a:rPr>
              <a:t>This suggests that the chosen features exhibit meaningful patterns in relation to mission outcomes.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0" i="0" dirty="0">
                <a:effectLst/>
              </a:rPr>
              <a:t>While this provides a reliable baseline, further exploration of additional evaluation metrics and consideration of real-world factors will enhance the robustness and applicability of the predictive models.</a:t>
            </a:r>
            <a:endParaRPr lang="en-US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69513" y="1972763"/>
            <a:ext cx="10847223" cy="390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Project Background and Context: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          The Falcon 9 first-stage landing prediction project aims to leverage data science techniques to estimate the success of landings, providing valuable insights for cost estimation and competitive bidding in the space launch industry.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sz="2400" b="1" i="0" dirty="0">
                <a:solidFill>
                  <a:schemeClr val="tx1"/>
                </a:solidFill>
                <a:effectLst/>
                <a:latin typeface="Söhne"/>
              </a:rPr>
              <a:t>Problems to Address: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Söhne"/>
              </a:rPr>
              <a:t>          The primary objective is to predict the success of Falcon 9 first-stage landings, considering the cost implications and competitive advantages of SpaceX in reusing the first stage.</a:t>
            </a:r>
          </a:p>
          <a:p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0" i="0" dirty="0">
                <a:solidFill>
                  <a:schemeClr val="accent3">
                    <a:lumMod val="25000"/>
                  </a:schemeClr>
                </a:solidFill>
                <a:effectLst/>
                <a:latin typeface="Abadi" panose="020B0604020104020204" pitchFamily="34" charset="0"/>
              </a:rPr>
              <a:t>         </a:t>
            </a:r>
            <a:r>
              <a:rPr lang="en-US" sz="8000" b="0" i="0" dirty="0">
                <a:solidFill>
                  <a:schemeClr val="tx1"/>
                </a:solidFill>
                <a:effectLst/>
                <a:latin typeface="Söhne"/>
              </a:rPr>
              <a:t>Data collection involved RESTful API calls and web scraping, followed by data wrangling techniques to clean and organize the dataset.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099B47-5F0D-2D4D-5C61-BC982CA08FEA}"/>
              </a:ext>
            </a:extLst>
          </p:cNvPr>
          <p:cNvSpPr/>
          <p:nvPr/>
        </p:nvSpPr>
        <p:spPr>
          <a:xfrm>
            <a:off x="264160" y="1463040"/>
            <a:ext cx="2926080" cy="98552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1F1F1F"/>
                </a:solidFill>
                <a:effectLst/>
                <a:latin typeface="Source Sans Pro" panose="020F0502020204030204" pitchFamily="34" charset="0"/>
              </a:rPr>
              <a:t>Collecting the Data with </a:t>
            </a:r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SpaceX REST API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1D9CEA-6325-097E-66EA-3DCE9F7FBDF6}"/>
              </a:ext>
            </a:extLst>
          </p:cNvPr>
          <p:cNvSpPr/>
          <p:nvPr/>
        </p:nvSpPr>
        <p:spPr>
          <a:xfrm>
            <a:off x="2794000" y="3271521"/>
            <a:ext cx="3373120" cy="108712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Perform a get request using the requests library to obtain the launch data with .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json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() method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EFBCBC-E814-D579-4AB2-564ECAAB9AAC}"/>
              </a:ext>
            </a:extLst>
          </p:cNvPr>
          <p:cNvSpPr/>
          <p:nvPr/>
        </p:nvSpPr>
        <p:spPr>
          <a:xfrm>
            <a:off x="5577481" y="1463040"/>
            <a:ext cx="3137291" cy="98552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Convert JSON to a pandas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304F3D-1EE6-6943-CEEA-658B09B83CA8}"/>
              </a:ext>
            </a:extLst>
          </p:cNvPr>
          <p:cNvSpPr/>
          <p:nvPr/>
        </p:nvSpPr>
        <p:spPr>
          <a:xfrm>
            <a:off x="8034052" y="3271521"/>
            <a:ext cx="3137291" cy="108712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 Python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BeautifulSoup</a:t>
            </a:r>
            <a:r>
              <a:rPr lang="en-US" b="0" i="0" dirty="0">
                <a:solidFill>
                  <a:srgbClr val="333333"/>
                </a:solidFill>
                <a:effectLst/>
                <a:latin typeface="OpenSans"/>
              </a:rPr>
              <a:t> package to web scrape some HTML tables from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Sans"/>
              </a:rPr>
              <a:t>wikipedia</a:t>
            </a:r>
            <a:endParaRPr lang="en-US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8FD1215-4F12-C761-FE52-0367113076DF}"/>
              </a:ext>
            </a:extLst>
          </p:cNvPr>
          <p:cNvSpPr/>
          <p:nvPr/>
        </p:nvSpPr>
        <p:spPr>
          <a:xfrm rot="19655283">
            <a:off x="5170516" y="2745133"/>
            <a:ext cx="1290320" cy="308795"/>
          </a:xfrm>
          <a:prstGeom prst="rightArrow">
            <a:avLst>
              <a:gd name="adj1" fmla="val 1166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00FACC-0EDC-E056-E9E1-595BA809026C}"/>
              </a:ext>
            </a:extLst>
          </p:cNvPr>
          <p:cNvSpPr/>
          <p:nvPr/>
        </p:nvSpPr>
        <p:spPr>
          <a:xfrm rot="2498176">
            <a:off x="2323829" y="2724334"/>
            <a:ext cx="1290320" cy="308795"/>
          </a:xfrm>
          <a:prstGeom prst="rightArrow">
            <a:avLst>
              <a:gd name="adj1" fmla="val 1166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09189F4-48C8-FBC5-A7AF-25E90364E520}"/>
              </a:ext>
            </a:extLst>
          </p:cNvPr>
          <p:cNvSpPr/>
          <p:nvPr/>
        </p:nvSpPr>
        <p:spPr>
          <a:xfrm rot="2219674">
            <a:off x="7969660" y="2669504"/>
            <a:ext cx="1290320" cy="308795"/>
          </a:xfrm>
          <a:prstGeom prst="rightArrow">
            <a:avLst>
              <a:gd name="adj1" fmla="val 1166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3427" y="3429000"/>
            <a:ext cx="4834227" cy="1821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Link:-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https://github.com/bluniv/Falcon9/blob/main/1.%20SpaceX%20Data%20Collection%20API.ipynb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426A0-0F22-106E-ACDC-1B600F8B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1" y="1363169"/>
            <a:ext cx="5701942" cy="1307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BE5BE-0D1B-E768-D840-134F47BF2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654" y="1848973"/>
            <a:ext cx="7090919" cy="48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 :-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https://github.com/bluniv/Falcon9/blob/main/2.%20WebScrapping%20Falcon9%20launches%20records%20from%20Wikipedia.ipynb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6AFC0-0DD1-E410-BA60-9F89D471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31" y="2005825"/>
            <a:ext cx="6553768" cy="32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1116</Words>
  <Application>Microsoft Office PowerPoint</Application>
  <PresentationFormat>Widescreen</PresentationFormat>
  <Paragraphs>148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Abadi</vt:lpstr>
      <vt:lpstr>-apple-system</vt:lpstr>
      <vt:lpstr>Arial</vt:lpstr>
      <vt:lpstr>Calibri</vt:lpstr>
      <vt:lpstr>IBM Plex Mono SemiBold</vt:lpstr>
      <vt:lpstr>OpenSans</vt:lpstr>
      <vt:lpstr>Söhne</vt:lpstr>
      <vt:lpstr>Source Sans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Aayushi Vaidya</cp:lastModifiedBy>
  <cp:revision>200</cp:revision>
  <dcterms:created xsi:type="dcterms:W3CDTF">2021-04-29T18:58:34Z</dcterms:created>
  <dcterms:modified xsi:type="dcterms:W3CDTF">2024-01-11T15:13:33Z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